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TT Hoves" panose="020B0604020202020204" charset="0"/>
      <p:regular r:id="rId17"/>
    </p:embeddedFont>
    <p:embeddedFont>
      <p:font typeface="TT Hoves Bold" panose="020B0604020202020204" charset="0"/>
      <p:regular r:id="rId18"/>
    </p:embeddedFont>
    <p:embeddedFont>
      <p:font typeface="TT Hoves Bold Italics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788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10.sv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hyperlink" Target="https://www.kaggle.com/datasets/sbhatti/financial-sentiment-analysis/data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r="-9222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4634480" y="493522"/>
            <a:ext cx="10066789" cy="8229600"/>
          </a:xfrm>
          <a:custGeom>
            <a:avLst/>
            <a:gdLst/>
            <a:ahLst/>
            <a:cxnLst/>
            <a:rect l="l" t="t" r="r" b="b"/>
            <a:pathLst>
              <a:path w="10066789" h="8229600">
                <a:moveTo>
                  <a:pt x="10066789" y="0"/>
                </a:moveTo>
                <a:lnTo>
                  <a:pt x="0" y="0"/>
                </a:lnTo>
                <a:lnTo>
                  <a:pt x="0" y="8229600"/>
                </a:lnTo>
                <a:lnTo>
                  <a:pt x="10066789" y="8229600"/>
                </a:lnTo>
                <a:lnTo>
                  <a:pt x="10066789" y="0"/>
                </a:lnTo>
                <a:close/>
              </a:path>
            </a:pathLst>
          </a:custGeom>
          <a:blipFill>
            <a:blip r:embed="rId3">
              <a:alphaModFix amt="84000"/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>
            <a:off x="15862288" y="3474697"/>
            <a:ext cx="1397012" cy="1397012"/>
          </a:xfrm>
          <a:custGeom>
            <a:avLst/>
            <a:gdLst/>
            <a:ahLst/>
            <a:cxnLst/>
            <a:rect l="l" t="t" r="r" b="b"/>
            <a:pathLst>
              <a:path w="1397012" h="1397012">
                <a:moveTo>
                  <a:pt x="0" y="0"/>
                </a:moveTo>
                <a:lnTo>
                  <a:pt x="1397012" y="0"/>
                </a:lnTo>
                <a:lnTo>
                  <a:pt x="1397012" y="1397012"/>
                </a:lnTo>
                <a:lnTo>
                  <a:pt x="0" y="13970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341567" y="2926672"/>
            <a:ext cx="8872884" cy="8229600"/>
          </a:xfrm>
          <a:custGeom>
            <a:avLst/>
            <a:gdLst/>
            <a:ahLst/>
            <a:cxnLst/>
            <a:rect l="l" t="t" r="r" b="b"/>
            <a:pathLst>
              <a:path w="8872884" h="8229600">
                <a:moveTo>
                  <a:pt x="0" y="0"/>
                </a:moveTo>
                <a:lnTo>
                  <a:pt x="8872884" y="0"/>
                </a:lnTo>
                <a:lnTo>
                  <a:pt x="88728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84000"/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827431" y="2876773"/>
            <a:ext cx="7809269" cy="2697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65"/>
              </a:lnSpc>
            </a:pPr>
            <a:r>
              <a:rPr lang="en-US" sz="9692">
                <a:solidFill>
                  <a:srgbClr val="FFFFFF"/>
                </a:solidFill>
                <a:latin typeface="TT Hoves"/>
              </a:rPr>
              <a:t>NEURAL NETWORK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292831" y="5834836"/>
            <a:ext cx="7809269" cy="971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411"/>
              </a:lnSpc>
            </a:pPr>
            <a:r>
              <a:rPr lang="en-US" sz="6799">
                <a:solidFill>
                  <a:srgbClr val="FFFFFF"/>
                </a:solidFill>
                <a:latin typeface="TT Hoves Bold Italics"/>
              </a:rPr>
              <a:t>IMPLEMENTATION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8149844"/>
            <a:ext cx="5955931" cy="1108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51"/>
              </a:lnSpc>
            </a:pPr>
            <a:r>
              <a:rPr lang="en-US" sz="3399">
                <a:solidFill>
                  <a:srgbClr val="FFFFFF"/>
                </a:solidFill>
                <a:latin typeface="TT Hoves"/>
              </a:rPr>
              <a:t>DHAIFINA ALIFA PUTRI</a:t>
            </a:r>
          </a:p>
          <a:p>
            <a:pPr>
              <a:lnSpc>
                <a:spcPts val="4351"/>
              </a:lnSpc>
            </a:pPr>
            <a:r>
              <a:rPr lang="en-US" sz="3399">
                <a:solidFill>
                  <a:srgbClr val="FFFFFF"/>
                </a:solidFill>
                <a:latin typeface="TT Hoves"/>
              </a:rPr>
              <a:t>2108107010018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2754988" y="963882"/>
            <a:ext cx="4347112" cy="1012440"/>
            <a:chOff x="0" y="0"/>
            <a:chExt cx="1355983" cy="31580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55983" cy="315808"/>
            </a:xfrm>
            <a:custGeom>
              <a:avLst/>
              <a:gdLst/>
              <a:ahLst/>
              <a:cxnLst/>
              <a:rect l="l" t="t" r="r" b="b"/>
              <a:pathLst>
                <a:path w="1355983" h="315808">
                  <a:moveTo>
                    <a:pt x="90828" y="0"/>
                  </a:moveTo>
                  <a:lnTo>
                    <a:pt x="1265155" y="0"/>
                  </a:lnTo>
                  <a:cubicBezTo>
                    <a:pt x="1315318" y="0"/>
                    <a:pt x="1355983" y="40665"/>
                    <a:pt x="1355983" y="90828"/>
                  </a:cubicBezTo>
                  <a:lnTo>
                    <a:pt x="1355983" y="224980"/>
                  </a:lnTo>
                  <a:cubicBezTo>
                    <a:pt x="1355983" y="249069"/>
                    <a:pt x="1346413" y="272171"/>
                    <a:pt x="1329380" y="289205"/>
                  </a:cubicBezTo>
                  <a:cubicBezTo>
                    <a:pt x="1312346" y="306238"/>
                    <a:pt x="1289244" y="315808"/>
                    <a:pt x="1265155" y="315808"/>
                  </a:cubicBezTo>
                  <a:lnTo>
                    <a:pt x="90828" y="315808"/>
                  </a:lnTo>
                  <a:cubicBezTo>
                    <a:pt x="40665" y="315808"/>
                    <a:pt x="0" y="275143"/>
                    <a:pt x="0" y="224980"/>
                  </a:cubicBezTo>
                  <a:lnTo>
                    <a:pt x="0" y="90828"/>
                  </a:lnTo>
                  <a:cubicBezTo>
                    <a:pt x="0" y="40665"/>
                    <a:pt x="40665" y="0"/>
                    <a:pt x="9082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0"/>
              <a:ext cx="1355983" cy="3158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6"/>
                </a:lnSpc>
              </a:pPr>
              <a:r>
                <a:rPr lang="en-US" sz="2581">
                  <a:solidFill>
                    <a:srgbClr val="000000"/>
                  </a:solidFill>
                  <a:latin typeface="TT Hoves"/>
                </a:rPr>
                <a:t>TUGAS 2 </a:t>
              </a:r>
            </a:p>
            <a:p>
              <a:pPr algn="ctr">
                <a:lnSpc>
                  <a:spcPts val="3046"/>
                </a:lnSpc>
              </a:pPr>
              <a:r>
                <a:rPr lang="en-US" sz="2581">
                  <a:solidFill>
                    <a:srgbClr val="000000"/>
                  </a:solidFill>
                  <a:latin typeface="TT Hoves"/>
                </a:rPr>
                <a:t>KECERDASAN ARTIFISIAL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2628766" y="2628766"/>
            <a:ext cx="10287000" cy="5029469"/>
          </a:xfrm>
          <a:custGeom>
            <a:avLst/>
            <a:gdLst/>
            <a:ahLst/>
            <a:cxnLst/>
            <a:rect l="l" t="t" r="r" b="b"/>
            <a:pathLst>
              <a:path w="10287000" h="5029469">
                <a:moveTo>
                  <a:pt x="0" y="0"/>
                </a:moveTo>
                <a:lnTo>
                  <a:pt x="10287000" y="0"/>
                </a:lnTo>
                <a:lnTo>
                  <a:pt x="10287000" y="5029468"/>
                </a:lnTo>
                <a:lnTo>
                  <a:pt x="0" y="5029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0699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903907" y="1711579"/>
            <a:ext cx="11355393" cy="6863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 Bold"/>
              </a:rPr>
              <a:t>5. Dense Layer (128 node):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- Jumlah node: 128 node.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- Jumlah bobot: (jumlah input node + 1) * jumlah output node = (64 + 1) * 128 = 8320 bobot.</a:t>
            </a:r>
          </a:p>
          <a:p>
            <a:pPr>
              <a:lnSpc>
                <a:spcPts val="2714"/>
              </a:lnSpc>
            </a:pPr>
            <a:endParaRPr lang="en-US" sz="2300">
              <a:solidFill>
                <a:srgbClr val="000000"/>
              </a:solidFill>
              <a:latin typeface="TT Hoves"/>
            </a:endParaRP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 Bold"/>
              </a:rPr>
              <a:t>6. Dense Layer (64 node):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- Jumlah node: 64 node.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- Jumlah bobot: (jumlah input node + 1) * jumlah output node = (128 + 1) * 64 = 8256 bobot.</a:t>
            </a:r>
          </a:p>
          <a:p>
            <a:pPr>
              <a:lnSpc>
                <a:spcPts val="2714"/>
              </a:lnSpc>
            </a:pPr>
            <a:endParaRPr lang="en-US" sz="2300">
              <a:solidFill>
                <a:srgbClr val="000000"/>
              </a:solidFill>
              <a:latin typeface="TT Hoves"/>
            </a:endParaRP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 Bold"/>
              </a:rPr>
              <a:t>7. Output Layer (4 node):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- Jumlah node: 4 node.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- Jumlah bobot: (jumlah input node + 1) * jumlah output node = (64 + 1) * 4 = 260 bobot.</a:t>
            </a:r>
          </a:p>
          <a:p>
            <a:pPr>
              <a:lnSpc>
                <a:spcPts val="2714"/>
              </a:lnSpc>
            </a:pPr>
            <a:endParaRPr lang="en-US" sz="2300">
              <a:solidFill>
                <a:srgbClr val="000000"/>
              </a:solidFill>
              <a:latin typeface="TT Hoves"/>
            </a:endParaRP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 Bold"/>
              </a:rPr>
              <a:t>Jumlah total hidden node adalah jumlah node pada semua lapisan tersembunyi, yaitu 256 + 512 + 256 + 128 + 64 = 1216 node.</a:t>
            </a:r>
          </a:p>
          <a:p>
            <a:pPr>
              <a:lnSpc>
                <a:spcPts val="2714"/>
              </a:lnSpc>
            </a:pPr>
            <a:endParaRPr lang="en-US" sz="2300">
              <a:solidFill>
                <a:srgbClr val="000000"/>
              </a:solidFill>
              <a:latin typeface="TT Hoves Bold"/>
            </a:endParaRP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 Bold"/>
              </a:rPr>
              <a:t>Jumlah total bobot adalah jumlah bobot pada semua lapisan, yaitu 25700 + 33024 + 33024 + 8320 + 8256 + 260 = 107584 bobot.</a:t>
            </a:r>
          </a:p>
          <a:p>
            <a:pPr>
              <a:lnSpc>
                <a:spcPts val="2714"/>
              </a:lnSpc>
            </a:pPr>
            <a:endParaRPr lang="en-US" sz="2300">
              <a:solidFill>
                <a:srgbClr val="000000"/>
              </a:solidFill>
              <a:latin typeface="TT Hoves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077256" y="6331308"/>
            <a:ext cx="2874957" cy="2874957"/>
          </a:xfrm>
          <a:custGeom>
            <a:avLst/>
            <a:gdLst/>
            <a:ahLst/>
            <a:cxnLst/>
            <a:rect l="l" t="t" r="r" b="b"/>
            <a:pathLst>
              <a:path w="2874957" h="2874957">
                <a:moveTo>
                  <a:pt x="0" y="0"/>
                </a:moveTo>
                <a:lnTo>
                  <a:pt x="2874957" y="0"/>
                </a:lnTo>
                <a:lnTo>
                  <a:pt x="2874957" y="2874957"/>
                </a:lnTo>
                <a:lnTo>
                  <a:pt x="0" y="28749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351362" y="840582"/>
            <a:ext cx="4099972" cy="3802724"/>
          </a:xfrm>
          <a:custGeom>
            <a:avLst/>
            <a:gdLst/>
            <a:ahLst/>
            <a:cxnLst/>
            <a:rect l="l" t="t" r="r" b="b"/>
            <a:pathLst>
              <a:path w="4099972" h="3802724">
                <a:moveTo>
                  <a:pt x="0" y="0"/>
                </a:moveTo>
                <a:lnTo>
                  <a:pt x="4099972" y="0"/>
                </a:lnTo>
                <a:lnTo>
                  <a:pt x="4099972" y="3802724"/>
                </a:lnTo>
                <a:lnTo>
                  <a:pt x="0" y="38027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1000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403936">
            <a:off x="5636487" y="8289529"/>
            <a:ext cx="5025622" cy="4661265"/>
          </a:xfrm>
          <a:custGeom>
            <a:avLst/>
            <a:gdLst/>
            <a:ahLst/>
            <a:cxnLst/>
            <a:rect l="l" t="t" r="r" b="b"/>
            <a:pathLst>
              <a:path w="5025622" h="4661265">
                <a:moveTo>
                  <a:pt x="0" y="0"/>
                </a:moveTo>
                <a:lnTo>
                  <a:pt x="5025622" y="0"/>
                </a:lnTo>
                <a:lnTo>
                  <a:pt x="5025622" y="4661265"/>
                </a:lnTo>
                <a:lnTo>
                  <a:pt x="0" y="46612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7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r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8676739"/>
            <a:ext cx="752403" cy="752403"/>
          </a:xfrm>
          <a:custGeom>
            <a:avLst/>
            <a:gdLst/>
            <a:ahLst/>
            <a:cxnLst/>
            <a:rect l="l" t="t" r="r" b="b"/>
            <a:pathLst>
              <a:path w="752403" h="752403">
                <a:moveTo>
                  <a:pt x="0" y="0"/>
                </a:moveTo>
                <a:lnTo>
                  <a:pt x="752403" y="0"/>
                </a:lnTo>
                <a:lnTo>
                  <a:pt x="752403" y="752404"/>
                </a:lnTo>
                <a:lnTo>
                  <a:pt x="0" y="7524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382845" y="4462144"/>
            <a:ext cx="9522309" cy="1477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5"/>
              </a:lnSpc>
            </a:pPr>
            <a:r>
              <a:rPr lang="en-US" sz="10500">
                <a:solidFill>
                  <a:srgbClr val="FFFFFF"/>
                </a:solidFill>
                <a:latin typeface="TT Hoves Bold"/>
              </a:rPr>
              <a:t>TERIMA KASIH                </a:t>
            </a:r>
          </a:p>
        </p:txBody>
      </p:sp>
      <p:sp>
        <p:nvSpPr>
          <p:cNvPr id="5" name="Freeform 5"/>
          <p:cNvSpPr/>
          <p:nvPr/>
        </p:nvSpPr>
        <p:spPr>
          <a:xfrm>
            <a:off x="-596545" y="419550"/>
            <a:ext cx="6371387" cy="5909462"/>
          </a:xfrm>
          <a:custGeom>
            <a:avLst/>
            <a:gdLst/>
            <a:ahLst/>
            <a:cxnLst/>
            <a:rect l="l" t="t" r="r" b="b"/>
            <a:pathLst>
              <a:path w="6371387" h="5909462">
                <a:moveTo>
                  <a:pt x="0" y="0"/>
                </a:moveTo>
                <a:lnTo>
                  <a:pt x="6371387" y="0"/>
                </a:lnTo>
                <a:lnTo>
                  <a:pt x="6371387" y="5909462"/>
                </a:lnTo>
                <a:lnTo>
                  <a:pt x="0" y="59094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1000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439622" y="2214212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2412719" y="2412719"/>
            <a:ext cx="10287000" cy="5461562"/>
          </a:xfrm>
          <a:custGeom>
            <a:avLst/>
            <a:gdLst/>
            <a:ahLst/>
            <a:cxnLst/>
            <a:rect l="l" t="t" r="r" b="b"/>
            <a:pathLst>
              <a:path w="10287000" h="5461562">
                <a:moveTo>
                  <a:pt x="0" y="0"/>
                </a:moveTo>
                <a:lnTo>
                  <a:pt x="10287000" y="0"/>
                </a:lnTo>
                <a:lnTo>
                  <a:pt x="10287000" y="5461562"/>
                </a:lnTo>
                <a:lnTo>
                  <a:pt x="0" y="5461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5372" b="-1073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653986" y="3421153"/>
            <a:ext cx="339717" cy="339717"/>
          </a:xfrm>
          <a:custGeom>
            <a:avLst/>
            <a:gdLst/>
            <a:ahLst/>
            <a:cxnLst/>
            <a:rect l="l" t="t" r="r" b="b"/>
            <a:pathLst>
              <a:path w="339717" h="339717">
                <a:moveTo>
                  <a:pt x="0" y="0"/>
                </a:moveTo>
                <a:lnTo>
                  <a:pt x="339717" y="0"/>
                </a:lnTo>
                <a:lnTo>
                  <a:pt x="339717" y="339717"/>
                </a:lnTo>
                <a:lnTo>
                  <a:pt x="0" y="3397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653986" y="5035635"/>
            <a:ext cx="339717" cy="339717"/>
          </a:xfrm>
          <a:custGeom>
            <a:avLst/>
            <a:gdLst/>
            <a:ahLst/>
            <a:cxnLst/>
            <a:rect l="l" t="t" r="r" b="b"/>
            <a:pathLst>
              <a:path w="339717" h="339717">
                <a:moveTo>
                  <a:pt x="0" y="0"/>
                </a:moveTo>
                <a:lnTo>
                  <a:pt x="339717" y="0"/>
                </a:lnTo>
                <a:lnTo>
                  <a:pt x="339717" y="339717"/>
                </a:lnTo>
                <a:lnTo>
                  <a:pt x="0" y="3397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653986" y="4198908"/>
            <a:ext cx="339717" cy="339717"/>
          </a:xfrm>
          <a:custGeom>
            <a:avLst/>
            <a:gdLst/>
            <a:ahLst/>
            <a:cxnLst/>
            <a:rect l="l" t="t" r="r" b="b"/>
            <a:pathLst>
              <a:path w="339717" h="339717">
                <a:moveTo>
                  <a:pt x="0" y="0"/>
                </a:moveTo>
                <a:lnTo>
                  <a:pt x="339717" y="0"/>
                </a:lnTo>
                <a:lnTo>
                  <a:pt x="339717" y="339718"/>
                </a:lnTo>
                <a:lnTo>
                  <a:pt x="0" y="3397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653986" y="5834810"/>
            <a:ext cx="339717" cy="339717"/>
          </a:xfrm>
          <a:custGeom>
            <a:avLst/>
            <a:gdLst/>
            <a:ahLst/>
            <a:cxnLst/>
            <a:rect l="l" t="t" r="r" b="b"/>
            <a:pathLst>
              <a:path w="339717" h="339717">
                <a:moveTo>
                  <a:pt x="0" y="0"/>
                </a:moveTo>
                <a:lnTo>
                  <a:pt x="339717" y="0"/>
                </a:lnTo>
                <a:lnTo>
                  <a:pt x="339717" y="339717"/>
                </a:lnTo>
                <a:lnTo>
                  <a:pt x="0" y="3397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653986" y="6676598"/>
            <a:ext cx="339717" cy="339717"/>
          </a:xfrm>
          <a:custGeom>
            <a:avLst/>
            <a:gdLst/>
            <a:ahLst/>
            <a:cxnLst/>
            <a:rect l="l" t="t" r="r" b="b"/>
            <a:pathLst>
              <a:path w="339717" h="339717">
                <a:moveTo>
                  <a:pt x="0" y="0"/>
                </a:moveTo>
                <a:lnTo>
                  <a:pt x="339717" y="0"/>
                </a:lnTo>
                <a:lnTo>
                  <a:pt x="339717" y="339717"/>
                </a:lnTo>
                <a:lnTo>
                  <a:pt x="0" y="3397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654330" y="7529545"/>
            <a:ext cx="339717" cy="339717"/>
          </a:xfrm>
          <a:custGeom>
            <a:avLst/>
            <a:gdLst/>
            <a:ahLst/>
            <a:cxnLst/>
            <a:rect l="l" t="t" r="r" b="b"/>
            <a:pathLst>
              <a:path w="339717" h="339717">
                <a:moveTo>
                  <a:pt x="0" y="0"/>
                </a:moveTo>
                <a:lnTo>
                  <a:pt x="339717" y="0"/>
                </a:lnTo>
                <a:lnTo>
                  <a:pt x="339717" y="339717"/>
                </a:lnTo>
                <a:lnTo>
                  <a:pt x="0" y="3397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654330" y="8298224"/>
            <a:ext cx="339717" cy="339717"/>
          </a:xfrm>
          <a:custGeom>
            <a:avLst/>
            <a:gdLst/>
            <a:ahLst/>
            <a:cxnLst/>
            <a:rect l="l" t="t" r="r" b="b"/>
            <a:pathLst>
              <a:path w="339717" h="339717">
                <a:moveTo>
                  <a:pt x="0" y="0"/>
                </a:moveTo>
                <a:lnTo>
                  <a:pt x="339717" y="0"/>
                </a:lnTo>
                <a:lnTo>
                  <a:pt x="339717" y="339717"/>
                </a:lnTo>
                <a:lnTo>
                  <a:pt x="0" y="3397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5024528" y="2514920"/>
            <a:ext cx="10066789" cy="8229600"/>
          </a:xfrm>
          <a:custGeom>
            <a:avLst/>
            <a:gdLst/>
            <a:ahLst/>
            <a:cxnLst/>
            <a:rect l="l" t="t" r="r" b="b"/>
            <a:pathLst>
              <a:path w="10066789" h="8229600">
                <a:moveTo>
                  <a:pt x="0" y="0"/>
                </a:moveTo>
                <a:lnTo>
                  <a:pt x="10066789" y="0"/>
                </a:lnTo>
                <a:lnTo>
                  <a:pt x="100667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1" name="Freeform 11"/>
          <p:cNvSpPr/>
          <p:nvPr/>
        </p:nvSpPr>
        <p:spPr>
          <a:xfrm>
            <a:off x="14583952" y="1028700"/>
            <a:ext cx="2675348" cy="2675348"/>
          </a:xfrm>
          <a:custGeom>
            <a:avLst/>
            <a:gdLst/>
            <a:ahLst/>
            <a:cxnLst/>
            <a:rect l="l" t="t" r="r" b="b"/>
            <a:pathLst>
              <a:path w="2675348" h="2675348">
                <a:moveTo>
                  <a:pt x="0" y="0"/>
                </a:moveTo>
                <a:lnTo>
                  <a:pt x="2675348" y="0"/>
                </a:lnTo>
                <a:lnTo>
                  <a:pt x="2675348" y="2675348"/>
                </a:lnTo>
                <a:lnTo>
                  <a:pt x="0" y="267534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flipH="1">
            <a:off x="2686398" y="-2841577"/>
            <a:ext cx="6306242" cy="5849040"/>
          </a:xfrm>
          <a:custGeom>
            <a:avLst/>
            <a:gdLst/>
            <a:ahLst/>
            <a:cxnLst/>
            <a:rect l="l" t="t" r="r" b="b"/>
            <a:pathLst>
              <a:path w="6306242" h="5849040">
                <a:moveTo>
                  <a:pt x="6306243" y="0"/>
                </a:moveTo>
                <a:lnTo>
                  <a:pt x="0" y="0"/>
                </a:lnTo>
                <a:lnTo>
                  <a:pt x="0" y="5849040"/>
                </a:lnTo>
                <a:lnTo>
                  <a:pt x="6306243" y="5849040"/>
                </a:lnTo>
                <a:lnTo>
                  <a:pt x="6306243" y="0"/>
                </a:lnTo>
                <a:close/>
              </a:path>
            </a:pathLst>
          </a:custGeom>
          <a:blipFill>
            <a:blip r:embed="rId8">
              <a:alphaModFix amt="64000"/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7357359" y="3236063"/>
            <a:ext cx="6474745" cy="567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2800">
                <a:solidFill>
                  <a:srgbClr val="000000"/>
                </a:solidFill>
                <a:latin typeface="TT Hoves"/>
              </a:rPr>
              <a:t>Jenis Kasus &amp; Dataset yang digunakan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357359" y="4032594"/>
            <a:ext cx="6474745" cy="567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2800">
                <a:solidFill>
                  <a:srgbClr val="000000"/>
                </a:solidFill>
                <a:latin typeface="TT Hoves"/>
              </a:rPr>
              <a:t>Jumlah Fitur &amp; Label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357359" y="4831770"/>
            <a:ext cx="6892041" cy="5670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2800" dirty="0" err="1">
                <a:solidFill>
                  <a:srgbClr val="000000"/>
                </a:solidFill>
                <a:latin typeface="TT Hoves"/>
              </a:rPr>
              <a:t>Jenis</a:t>
            </a:r>
            <a:r>
              <a:rPr lang="en-US" sz="2800" dirty="0">
                <a:solidFill>
                  <a:srgbClr val="000000"/>
                </a:solidFill>
                <a:latin typeface="TT Hove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T Hoves"/>
              </a:rPr>
              <a:t>Jaringan</a:t>
            </a:r>
            <a:r>
              <a:rPr lang="en-US" sz="2800" dirty="0">
                <a:solidFill>
                  <a:srgbClr val="000000"/>
                </a:solidFill>
                <a:latin typeface="TT Hoves"/>
              </a:rPr>
              <a:t> Saraf </a:t>
            </a:r>
            <a:r>
              <a:rPr lang="en-US" sz="2800" dirty="0" err="1">
                <a:solidFill>
                  <a:srgbClr val="000000"/>
                </a:solidFill>
                <a:latin typeface="TT Hoves"/>
              </a:rPr>
              <a:t>Tiruan</a:t>
            </a:r>
            <a:r>
              <a:rPr lang="en-US" sz="2800" dirty="0">
                <a:solidFill>
                  <a:srgbClr val="000000"/>
                </a:solidFill>
                <a:latin typeface="TT Hoves"/>
              </a:rPr>
              <a:t> yang </a:t>
            </a:r>
            <a:r>
              <a:rPr lang="en-US" sz="2800" dirty="0" err="1">
                <a:solidFill>
                  <a:srgbClr val="000000"/>
                </a:solidFill>
                <a:latin typeface="TT Hoves"/>
              </a:rPr>
              <a:t>digunakan</a:t>
            </a:r>
            <a:endParaRPr lang="en-US" sz="2800" dirty="0">
              <a:solidFill>
                <a:srgbClr val="000000"/>
              </a:solidFill>
              <a:latin typeface="TT Hove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357359" y="5630943"/>
            <a:ext cx="7047569" cy="567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2800" dirty="0" err="1">
                <a:solidFill>
                  <a:srgbClr val="000000"/>
                </a:solidFill>
                <a:latin typeface="TT Hoves"/>
              </a:rPr>
              <a:t>Jenis</a:t>
            </a:r>
            <a:r>
              <a:rPr lang="en-US" sz="2800" dirty="0">
                <a:solidFill>
                  <a:srgbClr val="000000"/>
                </a:solidFill>
                <a:latin typeface="TT Hoves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T Hoves"/>
              </a:rPr>
              <a:t>Optimisasi</a:t>
            </a:r>
            <a:endParaRPr lang="en-US" sz="2800" dirty="0">
              <a:solidFill>
                <a:srgbClr val="000000"/>
              </a:solidFill>
              <a:latin typeface="TT Hove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357359" y="6582095"/>
            <a:ext cx="6028320" cy="465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48"/>
              </a:lnSpc>
            </a:pPr>
            <a:r>
              <a:rPr lang="en-US" sz="2800">
                <a:solidFill>
                  <a:srgbClr val="000000"/>
                </a:solidFill>
                <a:latin typeface="TT Hoves"/>
              </a:rPr>
              <a:t>Jenis Fungsi Aktivasi yang digunakan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357703" y="7313959"/>
            <a:ext cx="6474745" cy="567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2800">
                <a:solidFill>
                  <a:srgbClr val="000000"/>
                </a:solidFill>
                <a:latin typeface="TT Hoves"/>
              </a:rPr>
              <a:t>Jumlah Hidden Layer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357703" y="8113134"/>
            <a:ext cx="8147481" cy="1186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2800">
                <a:solidFill>
                  <a:srgbClr val="000000"/>
                </a:solidFill>
                <a:latin typeface="TT Hoves"/>
              </a:rPr>
              <a:t>Total Hidden Node &amp; Jumlah Total Bobot (Weight)</a:t>
            </a:r>
          </a:p>
          <a:p>
            <a:pPr>
              <a:lnSpc>
                <a:spcPts val="4900"/>
              </a:lnSpc>
            </a:pPr>
            <a:endParaRPr lang="en-US" sz="2800">
              <a:solidFill>
                <a:srgbClr val="000000"/>
              </a:solidFill>
              <a:latin typeface="TT Hove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653986" y="1040082"/>
            <a:ext cx="6731693" cy="1186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07"/>
              </a:lnSpc>
            </a:pPr>
            <a:r>
              <a:rPr lang="en-US" sz="8355">
                <a:solidFill>
                  <a:srgbClr val="272727"/>
                </a:solidFill>
                <a:latin typeface="TT Hoves Bold"/>
              </a:rPr>
              <a:t>Agenda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5359856" y="-5359856"/>
            <a:ext cx="7568288" cy="18288000"/>
          </a:xfrm>
          <a:custGeom>
            <a:avLst/>
            <a:gdLst/>
            <a:ahLst/>
            <a:cxnLst/>
            <a:rect l="l" t="t" r="r" b="b"/>
            <a:pathLst>
              <a:path w="7568288" h="18288000">
                <a:moveTo>
                  <a:pt x="0" y="0"/>
                </a:moveTo>
                <a:lnTo>
                  <a:pt x="7568288" y="0"/>
                </a:lnTo>
                <a:lnTo>
                  <a:pt x="7568288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272" r="-1671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928768"/>
            <a:ext cx="6731693" cy="2917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29"/>
              </a:lnSpc>
            </a:pPr>
            <a:r>
              <a:rPr lang="en-US" sz="6999">
                <a:solidFill>
                  <a:srgbClr val="FFFFFF"/>
                </a:solidFill>
                <a:latin typeface="TT Hoves Bold"/>
              </a:rPr>
              <a:t>Jenis Kasus &amp; Dataset yang digunakan</a:t>
            </a:r>
          </a:p>
        </p:txBody>
      </p:sp>
      <p:sp>
        <p:nvSpPr>
          <p:cNvPr id="4" name="Freeform 4"/>
          <p:cNvSpPr/>
          <p:nvPr/>
        </p:nvSpPr>
        <p:spPr>
          <a:xfrm>
            <a:off x="1028700" y="8551002"/>
            <a:ext cx="690026" cy="690026"/>
          </a:xfrm>
          <a:custGeom>
            <a:avLst/>
            <a:gdLst/>
            <a:ahLst/>
            <a:cxnLst/>
            <a:rect l="l" t="t" r="r" b="b"/>
            <a:pathLst>
              <a:path w="690026" h="690026">
                <a:moveTo>
                  <a:pt x="0" y="0"/>
                </a:moveTo>
                <a:lnTo>
                  <a:pt x="690026" y="0"/>
                </a:lnTo>
                <a:lnTo>
                  <a:pt x="690026" y="690026"/>
                </a:lnTo>
                <a:lnTo>
                  <a:pt x="0" y="6900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383534">
            <a:off x="2498261" y="-4622023"/>
            <a:ext cx="10066789" cy="8229600"/>
          </a:xfrm>
          <a:custGeom>
            <a:avLst/>
            <a:gdLst/>
            <a:ahLst/>
            <a:cxnLst/>
            <a:rect l="l" t="t" r="r" b="b"/>
            <a:pathLst>
              <a:path w="10066789" h="8229600">
                <a:moveTo>
                  <a:pt x="0" y="0"/>
                </a:moveTo>
                <a:lnTo>
                  <a:pt x="10066789" y="0"/>
                </a:lnTo>
                <a:lnTo>
                  <a:pt x="100667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12685431" y="4721468"/>
            <a:ext cx="3227101" cy="5143500"/>
          </a:xfrm>
          <a:custGeom>
            <a:avLst/>
            <a:gdLst/>
            <a:ahLst/>
            <a:cxnLst/>
            <a:rect l="l" t="t" r="r" b="b"/>
            <a:pathLst>
              <a:path w="3227101" h="5143500">
                <a:moveTo>
                  <a:pt x="0" y="0"/>
                </a:moveTo>
                <a:lnTo>
                  <a:pt x="3227101" y="0"/>
                </a:lnTo>
                <a:lnTo>
                  <a:pt x="3227101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47906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7" name="TextBox 7"/>
          <p:cNvSpPr txBox="1"/>
          <p:nvPr/>
        </p:nvSpPr>
        <p:spPr>
          <a:xfrm>
            <a:off x="7642683" y="1236794"/>
            <a:ext cx="9616617" cy="3072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43"/>
              </a:lnSpc>
            </a:pPr>
            <a:r>
              <a:rPr lang="en-US" sz="2512" dirty="0" err="1">
                <a:solidFill>
                  <a:srgbClr val="FFFFFF"/>
                </a:solidFill>
                <a:latin typeface="TT Hoves"/>
              </a:rPr>
              <a:t>Jenis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kasus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adalah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Text Classification. </a:t>
            </a:r>
          </a:p>
          <a:p>
            <a:pPr>
              <a:lnSpc>
                <a:spcPts val="3543"/>
              </a:lnSpc>
            </a:pPr>
            <a:endParaRPr lang="en-US" sz="2512" dirty="0">
              <a:solidFill>
                <a:srgbClr val="FFFFFF"/>
              </a:solidFill>
              <a:latin typeface="TT Hoves"/>
            </a:endParaRPr>
          </a:p>
          <a:p>
            <a:pPr marL="0" lvl="0" indent="0" algn="l">
              <a:lnSpc>
                <a:spcPts val="3543"/>
              </a:lnSpc>
              <a:spcBef>
                <a:spcPct val="0"/>
              </a:spcBef>
            </a:pPr>
            <a:r>
              <a:rPr lang="en-US" sz="2512" dirty="0">
                <a:solidFill>
                  <a:srgbClr val="FFFFFF"/>
                </a:solidFill>
                <a:latin typeface="TT Hoves"/>
              </a:rPr>
              <a:t>Dataset yang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digunakan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berjudul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"Financial Sentiment Analysis". Dataset tersebut berasal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dari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Kaggle dan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berformat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CSV. Dataset ini memberikan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wawasan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terhadap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sentimen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terkait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keuangan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dan dapat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digunakan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untuk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melatih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model atau melakukan analisis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lebih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lanjut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terkait pemahaman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sentimen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dalam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konteks</a:t>
            </a:r>
            <a:r>
              <a:rPr lang="en-US" sz="2512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12" dirty="0" err="1">
                <a:solidFill>
                  <a:srgbClr val="FFFFFF"/>
                </a:solidFill>
                <a:latin typeface="TT Hoves"/>
              </a:rPr>
              <a:t>finansial</a:t>
            </a:r>
            <a:endParaRPr lang="en-US" sz="2512" dirty="0">
              <a:solidFill>
                <a:srgbClr val="FFFFFF"/>
              </a:solidFill>
              <a:latin typeface="TT Hove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642683" y="5018376"/>
            <a:ext cx="9616617" cy="875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43"/>
              </a:lnSpc>
            </a:pPr>
            <a:r>
              <a:rPr lang="en-US" sz="2512" dirty="0">
                <a:solidFill>
                  <a:srgbClr val="FFFFFF"/>
                </a:solidFill>
                <a:latin typeface="TT Hoves"/>
              </a:rPr>
              <a:t>Link dataset :</a:t>
            </a:r>
          </a:p>
          <a:p>
            <a:pPr marL="0" lvl="0" indent="0" algn="l">
              <a:lnSpc>
                <a:spcPts val="3543"/>
              </a:lnSpc>
              <a:spcBef>
                <a:spcPct val="0"/>
              </a:spcBef>
            </a:pPr>
            <a:r>
              <a:rPr lang="en-US" sz="2512" u="sng" dirty="0">
                <a:solidFill>
                  <a:schemeClr val="bg1"/>
                </a:solidFill>
                <a:latin typeface="TT Hoves Bold"/>
                <a:hlinkClick r:id="rId7" tooltip="https://www.kaggle.com/datasets/sbhatti/financial-sentiment-analysis/dat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Financial Sentiment Analysis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76653" y="1557319"/>
            <a:ext cx="3594328" cy="737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96"/>
              </a:lnSpc>
            </a:pPr>
            <a:r>
              <a:rPr lang="en-US" sz="2657">
                <a:solidFill>
                  <a:srgbClr val="272727"/>
                </a:solidFill>
                <a:latin typeface="TT Hoves Bold"/>
              </a:rPr>
              <a:t>Terdapat 2 Fitur pada dataset 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76653" y="3800951"/>
            <a:ext cx="5345408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1"/>
              </a:lnSpc>
            </a:pPr>
            <a:r>
              <a:rPr lang="en-US" sz="2200" dirty="0">
                <a:solidFill>
                  <a:srgbClr val="272727"/>
                </a:solidFill>
                <a:latin typeface="TT Hoves"/>
              </a:rPr>
              <a:t>Kalimat yang </a:t>
            </a:r>
            <a:r>
              <a:rPr lang="en-US" sz="2200" dirty="0" err="1">
                <a:solidFill>
                  <a:srgbClr val="272727"/>
                </a:solidFill>
                <a:latin typeface="TT Hoves"/>
              </a:rPr>
              <a:t>menyiratkan</a:t>
            </a:r>
            <a:r>
              <a:rPr lang="en-US" sz="22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200" dirty="0" err="1">
                <a:solidFill>
                  <a:srgbClr val="272727"/>
                </a:solidFill>
                <a:latin typeface="TT Hoves"/>
              </a:rPr>
              <a:t>sentimen</a:t>
            </a:r>
            <a:r>
              <a:rPr lang="en-US" sz="2200" dirty="0">
                <a:solidFill>
                  <a:srgbClr val="272727"/>
                </a:solidFill>
                <a:latin typeface="TT Hoves"/>
              </a:rPr>
              <a:t> tertentu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76653" y="5455704"/>
            <a:ext cx="5877598" cy="1057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1"/>
              </a:lnSpc>
            </a:pPr>
            <a:r>
              <a:rPr lang="en-US" sz="22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200" dirty="0" err="1">
                <a:solidFill>
                  <a:srgbClr val="272727"/>
                </a:solidFill>
                <a:latin typeface="TT Hoves"/>
              </a:rPr>
              <a:t>Mengindikasikan</a:t>
            </a:r>
            <a:r>
              <a:rPr lang="en-US" sz="22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200" dirty="0" err="1">
                <a:solidFill>
                  <a:srgbClr val="272727"/>
                </a:solidFill>
                <a:latin typeface="TT Hoves"/>
              </a:rPr>
              <a:t>apakah</a:t>
            </a:r>
            <a:r>
              <a:rPr lang="en-US" sz="2200" dirty="0">
                <a:solidFill>
                  <a:srgbClr val="272727"/>
                </a:solidFill>
                <a:latin typeface="TT Hoves"/>
              </a:rPr>
              <a:t> pesan tersebut dapat </a:t>
            </a:r>
            <a:r>
              <a:rPr lang="en-US" sz="2200" dirty="0" err="1">
                <a:solidFill>
                  <a:srgbClr val="272727"/>
                </a:solidFill>
                <a:latin typeface="TT Hoves"/>
              </a:rPr>
              <a:t>dikategorikan</a:t>
            </a:r>
            <a:r>
              <a:rPr lang="en-US" sz="22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200" dirty="0" err="1">
                <a:solidFill>
                  <a:srgbClr val="272727"/>
                </a:solidFill>
                <a:latin typeface="TT Hoves"/>
              </a:rPr>
              <a:t>sebagai</a:t>
            </a:r>
            <a:r>
              <a:rPr lang="en-US" sz="2200" dirty="0">
                <a:solidFill>
                  <a:srgbClr val="272727"/>
                </a:solidFill>
                <a:latin typeface="TT Hoves"/>
              </a:rPr>
              <a:t> "positive," "neutral," atau "negative”.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176653" y="3085515"/>
            <a:ext cx="2451079" cy="489678"/>
            <a:chOff x="0" y="0"/>
            <a:chExt cx="1138303" cy="22741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38303" cy="227411"/>
            </a:xfrm>
            <a:custGeom>
              <a:avLst/>
              <a:gdLst/>
              <a:ahLst/>
              <a:cxnLst/>
              <a:rect l="l" t="t" r="r" b="b"/>
              <a:pathLst>
                <a:path w="1138303" h="227411">
                  <a:moveTo>
                    <a:pt x="113705" y="0"/>
                  </a:moveTo>
                  <a:lnTo>
                    <a:pt x="1024597" y="0"/>
                  </a:lnTo>
                  <a:cubicBezTo>
                    <a:pt x="1054754" y="0"/>
                    <a:pt x="1083675" y="11980"/>
                    <a:pt x="1104999" y="33304"/>
                  </a:cubicBezTo>
                  <a:cubicBezTo>
                    <a:pt x="1126323" y="54627"/>
                    <a:pt x="1138303" y="83549"/>
                    <a:pt x="1138303" y="113705"/>
                  </a:cubicBezTo>
                  <a:lnTo>
                    <a:pt x="1138303" y="113705"/>
                  </a:lnTo>
                  <a:cubicBezTo>
                    <a:pt x="1138303" y="143862"/>
                    <a:pt x="1126323" y="172783"/>
                    <a:pt x="1104999" y="194107"/>
                  </a:cubicBezTo>
                  <a:cubicBezTo>
                    <a:pt x="1083675" y="215431"/>
                    <a:pt x="1054754" y="227411"/>
                    <a:pt x="1024597" y="227411"/>
                  </a:cubicBezTo>
                  <a:lnTo>
                    <a:pt x="113705" y="227411"/>
                  </a:lnTo>
                  <a:cubicBezTo>
                    <a:pt x="83549" y="227411"/>
                    <a:pt x="54627" y="215431"/>
                    <a:pt x="33304" y="194107"/>
                  </a:cubicBezTo>
                  <a:cubicBezTo>
                    <a:pt x="11980" y="172783"/>
                    <a:pt x="0" y="143862"/>
                    <a:pt x="0" y="113705"/>
                  </a:cubicBezTo>
                  <a:lnTo>
                    <a:pt x="0" y="113705"/>
                  </a:lnTo>
                  <a:cubicBezTo>
                    <a:pt x="0" y="83549"/>
                    <a:pt x="11980" y="54627"/>
                    <a:pt x="33304" y="33304"/>
                  </a:cubicBezTo>
                  <a:cubicBezTo>
                    <a:pt x="54627" y="11980"/>
                    <a:pt x="83549" y="0"/>
                    <a:pt x="11370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9B3FC">
                    <a:alpha val="100000"/>
                  </a:srgbClr>
                </a:gs>
                <a:gs pos="100000">
                  <a:srgbClr val="DBC2F8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1138303" cy="227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4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76653" y="4795157"/>
            <a:ext cx="2451079" cy="489678"/>
            <a:chOff x="0" y="0"/>
            <a:chExt cx="1138303" cy="22741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38303" cy="227411"/>
            </a:xfrm>
            <a:custGeom>
              <a:avLst/>
              <a:gdLst/>
              <a:ahLst/>
              <a:cxnLst/>
              <a:rect l="l" t="t" r="r" b="b"/>
              <a:pathLst>
                <a:path w="1138303" h="227411">
                  <a:moveTo>
                    <a:pt x="113705" y="0"/>
                  </a:moveTo>
                  <a:lnTo>
                    <a:pt x="1024597" y="0"/>
                  </a:lnTo>
                  <a:cubicBezTo>
                    <a:pt x="1054754" y="0"/>
                    <a:pt x="1083675" y="11980"/>
                    <a:pt x="1104999" y="33304"/>
                  </a:cubicBezTo>
                  <a:cubicBezTo>
                    <a:pt x="1126323" y="54627"/>
                    <a:pt x="1138303" y="83549"/>
                    <a:pt x="1138303" y="113705"/>
                  </a:cubicBezTo>
                  <a:lnTo>
                    <a:pt x="1138303" y="113705"/>
                  </a:lnTo>
                  <a:cubicBezTo>
                    <a:pt x="1138303" y="143862"/>
                    <a:pt x="1126323" y="172783"/>
                    <a:pt x="1104999" y="194107"/>
                  </a:cubicBezTo>
                  <a:cubicBezTo>
                    <a:pt x="1083675" y="215431"/>
                    <a:pt x="1054754" y="227411"/>
                    <a:pt x="1024597" y="227411"/>
                  </a:cubicBezTo>
                  <a:lnTo>
                    <a:pt x="113705" y="227411"/>
                  </a:lnTo>
                  <a:cubicBezTo>
                    <a:pt x="83549" y="227411"/>
                    <a:pt x="54627" y="215431"/>
                    <a:pt x="33304" y="194107"/>
                  </a:cubicBezTo>
                  <a:cubicBezTo>
                    <a:pt x="11980" y="172783"/>
                    <a:pt x="0" y="143862"/>
                    <a:pt x="0" y="113705"/>
                  </a:cubicBezTo>
                  <a:lnTo>
                    <a:pt x="0" y="113705"/>
                  </a:lnTo>
                  <a:cubicBezTo>
                    <a:pt x="0" y="83549"/>
                    <a:pt x="11980" y="54627"/>
                    <a:pt x="33304" y="33304"/>
                  </a:cubicBezTo>
                  <a:cubicBezTo>
                    <a:pt x="54627" y="11980"/>
                    <a:pt x="83549" y="0"/>
                    <a:pt x="11370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9B3FC">
                    <a:alpha val="100000"/>
                  </a:srgbClr>
                </a:gs>
                <a:gs pos="100000">
                  <a:srgbClr val="DBC2F8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1138303" cy="227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4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64940" y="8768622"/>
            <a:ext cx="2446528" cy="489678"/>
            <a:chOff x="0" y="0"/>
            <a:chExt cx="1283629" cy="22741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83629" cy="227411"/>
            </a:xfrm>
            <a:custGeom>
              <a:avLst/>
              <a:gdLst/>
              <a:ahLst/>
              <a:cxnLst/>
              <a:rect l="l" t="t" r="r" b="b"/>
              <a:pathLst>
                <a:path w="1283629" h="227411">
                  <a:moveTo>
                    <a:pt x="113705" y="0"/>
                  </a:moveTo>
                  <a:lnTo>
                    <a:pt x="1169924" y="0"/>
                  </a:lnTo>
                  <a:cubicBezTo>
                    <a:pt x="1200080" y="0"/>
                    <a:pt x="1229002" y="11980"/>
                    <a:pt x="1250326" y="33304"/>
                  </a:cubicBezTo>
                  <a:cubicBezTo>
                    <a:pt x="1271650" y="54627"/>
                    <a:pt x="1283629" y="83549"/>
                    <a:pt x="1283629" y="113705"/>
                  </a:cubicBezTo>
                  <a:lnTo>
                    <a:pt x="1283629" y="113705"/>
                  </a:lnTo>
                  <a:cubicBezTo>
                    <a:pt x="1283629" y="143862"/>
                    <a:pt x="1271650" y="172783"/>
                    <a:pt x="1250326" y="194107"/>
                  </a:cubicBezTo>
                  <a:cubicBezTo>
                    <a:pt x="1229002" y="215431"/>
                    <a:pt x="1200080" y="227411"/>
                    <a:pt x="1169924" y="227411"/>
                  </a:cubicBezTo>
                  <a:lnTo>
                    <a:pt x="113705" y="227411"/>
                  </a:lnTo>
                  <a:cubicBezTo>
                    <a:pt x="83549" y="227411"/>
                    <a:pt x="54627" y="215431"/>
                    <a:pt x="33304" y="194107"/>
                  </a:cubicBezTo>
                  <a:cubicBezTo>
                    <a:pt x="11980" y="172783"/>
                    <a:pt x="0" y="143862"/>
                    <a:pt x="0" y="113705"/>
                  </a:cubicBezTo>
                  <a:lnTo>
                    <a:pt x="0" y="113705"/>
                  </a:lnTo>
                  <a:cubicBezTo>
                    <a:pt x="0" y="83549"/>
                    <a:pt x="11980" y="54627"/>
                    <a:pt x="33304" y="33304"/>
                  </a:cubicBezTo>
                  <a:cubicBezTo>
                    <a:pt x="54627" y="11980"/>
                    <a:pt x="83549" y="0"/>
                    <a:pt x="11370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9B3FC">
                    <a:alpha val="100000"/>
                  </a:srgbClr>
                </a:gs>
                <a:gs pos="100000">
                  <a:srgbClr val="DBC2F8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1283629" cy="227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4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464939" y="6677299"/>
            <a:ext cx="2451079" cy="489678"/>
            <a:chOff x="0" y="0"/>
            <a:chExt cx="1138303" cy="22741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38303" cy="227411"/>
            </a:xfrm>
            <a:custGeom>
              <a:avLst/>
              <a:gdLst/>
              <a:ahLst/>
              <a:cxnLst/>
              <a:rect l="l" t="t" r="r" b="b"/>
              <a:pathLst>
                <a:path w="1138303" h="227411">
                  <a:moveTo>
                    <a:pt x="113705" y="0"/>
                  </a:moveTo>
                  <a:lnTo>
                    <a:pt x="1024597" y="0"/>
                  </a:lnTo>
                  <a:cubicBezTo>
                    <a:pt x="1054754" y="0"/>
                    <a:pt x="1083675" y="11980"/>
                    <a:pt x="1104999" y="33304"/>
                  </a:cubicBezTo>
                  <a:cubicBezTo>
                    <a:pt x="1126323" y="54627"/>
                    <a:pt x="1138303" y="83549"/>
                    <a:pt x="1138303" y="113705"/>
                  </a:cubicBezTo>
                  <a:lnTo>
                    <a:pt x="1138303" y="113705"/>
                  </a:lnTo>
                  <a:cubicBezTo>
                    <a:pt x="1138303" y="143862"/>
                    <a:pt x="1126323" y="172783"/>
                    <a:pt x="1104999" y="194107"/>
                  </a:cubicBezTo>
                  <a:cubicBezTo>
                    <a:pt x="1083675" y="215431"/>
                    <a:pt x="1054754" y="227411"/>
                    <a:pt x="1024597" y="227411"/>
                  </a:cubicBezTo>
                  <a:lnTo>
                    <a:pt x="113705" y="227411"/>
                  </a:lnTo>
                  <a:cubicBezTo>
                    <a:pt x="83549" y="227411"/>
                    <a:pt x="54627" y="215431"/>
                    <a:pt x="33304" y="194107"/>
                  </a:cubicBezTo>
                  <a:cubicBezTo>
                    <a:pt x="11980" y="172783"/>
                    <a:pt x="0" y="143862"/>
                    <a:pt x="0" y="113705"/>
                  </a:cubicBezTo>
                  <a:lnTo>
                    <a:pt x="0" y="113705"/>
                  </a:lnTo>
                  <a:cubicBezTo>
                    <a:pt x="0" y="83549"/>
                    <a:pt x="11980" y="54627"/>
                    <a:pt x="33304" y="33304"/>
                  </a:cubicBezTo>
                  <a:cubicBezTo>
                    <a:pt x="54627" y="11980"/>
                    <a:pt x="83549" y="0"/>
                    <a:pt x="11370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9B3FC">
                    <a:alpha val="100000"/>
                  </a:srgbClr>
                </a:gs>
                <a:gs pos="100000">
                  <a:srgbClr val="DBC2F8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0"/>
              <a:ext cx="1138303" cy="227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46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509355" y="3155412"/>
            <a:ext cx="1785675" cy="311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1815">
                <a:solidFill>
                  <a:srgbClr val="FFFFFF"/>
                </a:solidFill>
                <a:latin typeface="TT Hoves Bold"/>
              </a:rPr>
              <a:t>Sentence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04969" y="4865055"/>
            <a:ext cx="2194447" cy="311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1815">
                <a:solidFill>
                  <a:srgbClr val="FFFFFF"/>
                </a:solidFill>
                <a:latin typeface="TT Hoves Bold"/>
              </a:rPr>
              <a:t>Sentiment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460389" y="8838520"/>
            <a:ext cx="2451079" cy="307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60"/>
              </a:lnSpc>
              <a:spcBef>
                <a:spcPct val="0"/>
              </a:spcBef>
            </a:pPr>
            <a:r>
              <a:rPr lang="en-US" sz="1815" dirty="0">
                <a:solidFill>
                  <a:srgbClr val="FFFFFF"/>
                </a:solidFill>
                <a:latin typeface="TT Hoves Bold"/>
              </a:rPr>
              <a:t>Negative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797641" y="6747197"/>
            <a:ext cx="1785675" cy="311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1815" dirty="0">
                <a:solidFill>
                  <a:srgbClr val="FFFFFF"/>
                </a:solidFill>
                <a:latin typeface="TT Hoves Bold"/>
              </a:rPr>
              <a:t>Positive</a:t>
            </a:r>
          </a:p>
        </p:txBody>
      </p:sp>
      <p:sp>
        <p:nvSpPr>
          <p:cNvPr id="21" name="Freeform 21"/>
          <p:cNvSpPr/>
          <p:nvPr/>
        </p:nvSpPr>
        <p:spPr>
          <a:xfrm rot="5400000">
            <a:off x="11267735" y="3266737"/>
            <a:ext cx="10287000" cy="3753529"/>
          </a:xfrm>
          <a:custGeom>
            <a:avLst/>
            <a:gdLst/>
            <a:ahLst/>
            <a:cxnLst/>
            <a:rect l="l" t="t" r="r" b="b"/>
            <a:pathLst>
              <a:path w="10956514" h="3753529">
                <a:moveTo>
                  <a:pt x="0" y="0"/>
                </a:moveTo>
                <a:lnTo>
                  <a:pt x="10956515" y="0"/>
                </a:lnTo>
                <a:lnTo>
                  <a:pt x="10956515" y="3753528"/>
                </a:lnTo>
                <a:lnTo>
                  <a:pt x="0" y="37535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931" b="-504306"/>
            </a:stretch>
          </a:blipFill>
        </p:spPr>
      </p:sp>
      <p:sp>
        <p:nvSpPr>
          <p:cNvPr id="22" name="TextBox 22"/>
          <p:cNvSpPr txBox="1"/>
          <p:nvPr/>
        </p:nvSpPr>
        <p:spPr>
          <a:xfrm rot="5400000">
            <a:off x="13074804" y="3423852"/>
            <a:ext cx="6503448" cy="171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63"/>
              </a:lnSpc>
            </a:pPr>
            <a:r>
              <a:rPr lang="en-US" sz="6204" dirty="0">
                <a:solidFill>
                  <a:srgbClr val="FFFFFF"/>
                </a:solidFill>
                <a:latin typeface="TT Hoves Bold"/>
              </a:rPr>
              <a:t>Jumlah Fitur dan Label</a:t>
            </a:r>
          </a:p>
        </p:txBody>
      </p:sp>
      <p:sp>
        <p:nvSpPr>
          <p:cNvPr id="23" name="Freeform 23"/>
          <p:cNvSpPr/>
          <p:nvPr/>
        </p:nvSpPr>
        <p:spPr>
          <a:xfrm>
            <a:off x="1028700" y="8073324"/>
            <a:ext cx="1184976" cy="1184976"/>
          </a:xfrm>
          <a:custGeom>
            <a:avLst/>
            <a:gdLst/>
            <a:ahLst/>
            <a:cxnLst/>
            <a:rect l="l" t="t" r="r" b="b"/>
            <a:pathLst>
              <a:path w="1184976" h="1184976">
                <a:moveTo>
                  <a:pt x="0" y="0"/>
                </a:moveTo>
                <a:lnTo>
                  <a:pt x="1184976" y="0"/>
                </a:lnTo>
                <a:lnTo>
                  <a:pt x="1184976" y="1184976"/>
                </a:lnTo>
                <a:lnTo>
                  <a:pt x="0" y="11849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1587217" y="2503879"/>
            <a:ext cx="2776489" cy="2575193"/>
          </a:xfrm>
          <a:custGeom>
            <a:avLst/>
            <a:gdLst/>
            <a:ahLst/>
            <a:cxnLst/>
            <a:rect l="l" t="t" r="r" b="b"/>
            <a:pathLst>
              <a:path w="2776489" h="2575193">
                <a:moveTo>
                  <a:pt x="0" y="0"/>
                </a:moveTo>
                <a:lnTo>
                  <a:pt x="2776489" y="0"/>
                </a:lnTo>
                <a:lnTo>
                  <a:pt x="2776489" y="2575193"/>
                </a:lnTo>
                <a:lnTo>
                  <a:pt x="0" y="25751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1000"/>
            </a:blip>
            <a:stretch>
              <a:fillRect/>
            </a:stretch>
          </a:blipFill>
        </p:spPr>
      </p:sp>
      <p:sp>
        <p:nvSpPr>
          <p:cNvPr id="25" name="TextBox 25"/>
          <p:cNvSpPr txBox="1"/>
          <p:nvPr/>
        </p:nvSpPr>
        <p:spPr>
          <a:xfrm>
            <a:off x="9464939" y="5149103"/>
            <a:ext cx="3594328" cy="737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96"/>
              </a:lnSpc>
            </a:pPr>
            <a:r>
              <a:rPr lang="en-US" sz="2657">
                <a:solidFill>
                  <a:srgbClr val="272727"/>
                </a:solidFill>
                <a:latin typeface="TT Hoves Bold"/>
              </a:rPr>
              <a:t>Terdapat 3 Label pada dataset :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9464939" y="7722961"/>
            <a:ext cx="2451079" cy="489678"/>
            <a:chOff x="0" y="0"/>
            <a:chExt cx="1138303" cy="22741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38303" cy="227411"/>
            </a:xfrm>
            <a:custGeom>
              <a:avLst/>
              <a:gdLst/>
              <a:ahLst/>
              <a:cxnLst/>
              <a:rect l="l" t="t" r="r" b="b"/>
              <a:pathLst>
                <a:path w="1138303" h="227411">
                  <a:moveTo>
                    <a:pt x="113705" y="0"/>
                  </a:moveTo>
                  <a:lnTo>
                    <a:pt x="1024597" y="0"/>
                  </a:lnTo>
                  <a:cubicBezTo>
                    <a:pt x="1054754" y="0"/>
                    <a:pt x="1083675" y="11980"/>
                    <a:pt x="1104999" y="33304"/>
                  </a:cubicBezTo>
                  <a:cubicBezTo>
                    <a:pt x="1126323" y="54627"/>
                    <a:pt x="1138303" y="83549"/>
                    <a:pt x="1138303" y="113705"/>
                  </a:cubicBezTo>
                  <a:lnTo>
                    <a:pt x="1138303" y="113705"/>
                  </a:lnTo>
                  <a:cubicBezTo>
                    <a:pt x="1138303" y="143862"/>
                    <a:pt x="1126323" y="172783"/>
                    <a:pt x="1104999" y="194107"/>
                  </a:cubicBezTo>
                  <a:cubicBezTo>
                    <a:pt x="1083675" y="215431"/>
                    <a:pt x="1054754" y="227411"/>
                    <a:pt x="1024597" y="227411"/>
                  </a:cubicBezTo>
                  <a:lnTo>
                    <a:pt x="113705" y="227411"/>
                  </a:lnTo>
                  <a:cubicBezTo>
                    <a:pt x="83549" y="227411"/>
                    <a:pt x="54627" y="215431"/>
                    <a:pt x="33304" y="194107"/>
                  </a:cubicBezTo>
                  <a:cubicBezTo>
                    <a:pt x="11980" y="172783"/>
                    <a:pt x="0" y="143862"/>
                    <a:pt x="0" y="113705"/>
                  </a:cubicBezTo>
                  <a:lnTo>
                    <a:pt x="0" y="113705"/>
                  </a:lnTo>
                  <a:cubicBezTo>
                    <a:pt x="0" y="83549"/>
                    <a:pt x="11980" y="54627"/>
                    <a:pt x="33304" y="33304"/>
                  </a:cubicBezTo>
                  <a:cubicBezTo>
                    <a:pt x="54627" y="11980"/>
                    <a:pt x="83549" y="0"/>
                    <a:pt x="11370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9B3FC">
                    <a:alpha val="100000"/>
                  </a:srgbClr>
                </a:gs>
                <a:gs pos="100000">
                  <a:srgbClr val="DBC2F8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0"/>
              <a:ext cx="1138303" cy="227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46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9797641" y="7792858"/>
            <a:ext cx="1785675" cy="311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1815" dirty="0">
                <a:solidFill>
                  <a:srgbClr val="FFFFFF"/>
                </a:solidFill>
                <a:latin typeface="TT Hoves Bold"/>
              </a:rPr>
              <a:t>Neutral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7024364" y="-976636"/>
            <a:ext cx="4239272" cy="18288000"/>
          </a:xfrm>
          <a:custGeom>
            <a:avLst/>
            <a:gdLst/>
            <a:ahLst/>
            <a:cxnLst/>
            <a:rect l="l" t="t" r="r" b="b"/>
            <a:pathLst>
              <a:path w="4239272" h="18288000">
                <a:moveTo>
                  <a:pt x="0" y="0"/>
                </a:moveTo>
                <a:lnTo>
                  <a:pt x="4239272" y="0"/>
                </a:lnTo>
                <a:lnTo>
                  <a:pt x="4239272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4273" r="-10314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981758" y="-3420441"/>
            <a:ext cx="6306242" cy="5849040"/>
          </a:xfrm>
          <a:custGeom>
            <a:avLst/>
            <a:gdLst/>
            <a:ahLst/>
            <a:cxnLst/>
            <a:rect l="l" t="t" r="r" b="b"/>
            <a:pathLst>
              <a:path w="6306242" h="5849040">
                <a:moveTo>
                  <a:pt x="0" y="0"/>
                </a:moveTo>
                <a:lnTo>
                  <a:pt x="6306242" y="0"/>
                </a:lnTo>
                <a:lnTo>
                  <a:pt x="6306242" y="5849040"/>
                </a:lnTo>
                <a:lnTo>
                  <a:pt x="0" y="5849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7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7158447"/>
            <a:ext cx="1894494" cy="1894494"/>
          </a:xfrm>
          <a:custGeom>
            <a:avLst/>
            <a:gdLst/>
            <a:ahLst/>
            <a:cxnLst/>
            <a:rect l="l" t="t" r="r" b="b"/>
            <a:pathLst>
              <a:path w="1894494" h="1894494">
                <a:moveTo>
                  <a:pt x="0" y="0"/>
                </a:moveTo>
                <a:lnTo>
                  <a:pt x="1894494" y="0"/>
                </a:lnTo>
                <a:lnTo>
                  <a:pt x="1894494" y="1894494"/>
                </a:lnTo>
                <a:lnTo>
                  <a:pt x="0" y="1894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627531" y="1028700"/>
            <a:ext cx="2423585" cy="2069136"/>
          </a:xfrm>
          <a:custGeom>
            <a:avLst/>
            <a:gdLst/>
            <a:ahLst/>
            <a:cxnLst/>
            <a:rect l="l" t="t" r="r" b="b"/>
            <a:pathLst>
              <a:path w="2423585" h="2069136">
                <a:moveTo>
                  <a:pt x="0" y="0"/>
                </a:moveTo>
                <a:lnTo>
                  <a:pt x="2423585" y="0"/>
                </a:lnTo>
                <a:lnTo>
                  <a:pt x="2423585" y="2069136"/>
                </a:lnTo>
                <a:lnTo>
                  <a:pt x="0" y="20691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3000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837142" y="6759983"/>
            <a:ext cx="6422158" cy="2512694"/>
          </a:xfrm>
          <a:custGeom>
            <a:avLst/>
            <a:gdLst/>
            <a:ahLst/>
            <a:cxnLst/>
            <a:rect l="l" t="t" r="r" b="b"/>
            <a:pathLst>
              <a:path w="5938402" h="2292958">
                <a:moveTo>
                  <a:pt x="0" y="0"/>
                </a:moveTo>
                <a:lnTo>
                  <a:pt x="5938402" y="0"/>
                </a:lnTo>
                <a:lnTo>
                  <a:pt x="5938402" y="2292958"/>
                </a:lnTo>
                <a:lnTo>
                  <a:pt x="0" y="22929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382061" y="6905862"/>
            <a:ext cx="6731693" cy="2512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40"/>
              </a:lnSpc>
            </a:pPr>
            <a:r>
              <a:rPr lang="en-US" sz="6000">
                <a:solidFill>
                  <a:srgbClr val="FFFFFF"/>
                </a:solidFill>
                <a:latin typeface="TT Hoves Bold"/>
              </a:rPr>
              <a:t>Jenis Jaringan Saraf Tiruan yang digunakan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7325" y="619764"/>
            <a:ext cx="7598831" cy="3368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2500" dirty="0">
                <a:solidFill>
                  <a:srgbClr val="272727"/>
                </a:solidFill>
                <a:latin typeface="TT Hoves"/>
              </a:rPr>
              <a:t>Model neural network yang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digunakan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adalah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jenis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rekuren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(RNN),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khususnya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menggunakan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lapisan LSTM dan Bidirectional LSTM.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Strukturnya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melibatkan lapisan Embedding untuk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representasi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kata,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tiga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lapisan Bidirectional LSTM dengan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jumlah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unit yang berbeda, lapisan Flatten untuk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meratakan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output, dan lapisan Dense untuk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klasifikasi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sentimen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60469" y="2551351"/>
            <a:ext cx="7598831" cy="2881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2500" dirty="0" err="1">
                <a:solidFill>
                  <a:srgbClr val="272727"/>
                </a:solidFill>
                <a:latin typeface="TT Hoves"/>
              </a:rPr>
              <a:t>Akhirnya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, output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menggunakan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aktivasi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softmax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dengan 4 node. Model ini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dioptimalkan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dengan penggunaan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fungsi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kerugian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categorical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crossentropy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dan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menggunakan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metrik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akurasi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.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Setelah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dilatih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, model disimpan dan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dievaluasi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,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serta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dilakukan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plotting untuk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memvisualisasikan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histori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272727"/>
                </a:solidFill>
                <a:latin typeface="TT Hoves"/>
              </a:rPr>
              <a:t>pelatihan</a:t>
            </a:r>
            <a:r>
              <a:rPr lang="en-US" sz="2500" dirty="0">
                <a:solidFill>
                  <a:srgbClr val="272727"/>
                </a:solidFill>
                <a:latin typeface="TT Hoves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5450206" y="-2550794"/>
            <a:ext cx="7387589" cy="18288000"/>
          </a:xfrm>
          <a:custGeom>
            <a:avLst/>
            <a:gdLst/>
            <a:ahLst/>
            <a:cxnLst/>
            <a:rect l="l" t="t" r="r" b="b"/>
            <a:pathLst>
              <a:path w="7387589" h="18288000">
                <a:moveTo>
                  <a:pt x="0" y="0"/>
                </a:moveTo>
                <a:lnTo>
                  <a:pt x="7387588" y="0"/>
                </a:lnTo>
                <a:lnTo>
                  <a:pt x="7387588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040" t="-10065" r="-39024" b="-638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158302" y="966516"/>
            <a:ext cx="1100998" cy="1100998"/>
          </a:xfrm>
          <a:custGeom>
            <a:avLst/>
            <a:gdLst/>
            <a:ahLst/>
            <a:cxnLst/>
            <a:rect l="l" t="t" r="r" b="b"/>
            <a:pathLst>
              <a:path w="1100998" h="1100998">
                <a:moveTo>
                  <a:pt x="0" y="0"/>
                </a:moveTo>
                <a:lnTo>
                  <a:pt x="1100998" y="0"/>
                </a:lnTo>
                <a:lnTo>
                  <a:pt x="1100998" y="1100998"/>
                </a:lnTo>
                <a:lnTo>
                  <a:pt x="0" y="11009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736331" y="-1960588"/>
            <a:ext cx="4099972" cy="3802724"/>
          </a:xfrm>
          <a:custGeom>
            <a:avLst/>
            <a:gdLst/>
            <a:ahLst/>
            <a:cxnLst/>
            <a:rect l="l" t="t" r="r" b="b"/>
            <a:pathLst>
              <a:path w="4099972" h="3802724">
                <a:moveTo>
                  <a:pt x="0" y="0"/>
                </a:moveTo>
                <a:lnTo>
                  <a:pt x="4099972" y="0"/>
                </a:lnTo>
                <a:lnTo>
                  <a:pt x="4099972" y="3802724"/>
                </a:lnTo>
                <a:lnTo>
                  <a:pt x="0" y="38027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1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183566" y="626213"/>
            <a:ext cx="1920867" cy="1781604"/>
          </a:xfrm>
          <a:custGeom>
            <a:avLst/>
            <a:gdLst/>
            <a:ahLst/>
            <a:cxnLst/>
            <a:rect l="l" t="t" r="r" b="b"/>
            <a:pathLst>
              <a:path w="1920867" h="1781604">
                <a:moveTo>
                  <a:pt x="0" y="0"/>
                </a:moveTo>
                <a:lnTo>
                  <a:pt x="1920868" y="0"/>
                </a:lnTo>
                <a:lnTo>
                  <a:pt x="1920868" y="1781604"/>
                </a:lnTo>
                <a:lnTo>
                  <a:pt x="0" y="17816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1000"/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3840555" y="4854488"/>
            <a:ext cx="11461135" cy="834026"/>
          </a:xfrm>
          <a:custGeom>
            <a:avLst/>
            <a:gdLst/>
            <a:ahLst/>
            <a:cxnLst/>
            <a:rect l="l" t="t" r="r" b="b"/>
            <a:pathLst>
              <a:path w="11461135" h="834026">
                <a:moveTo>
                  <a:pt x="0" y="0"/>
                </a:moveTo>
                <a:lnTo>
                  <a:pt x="11461135" y="0"/>
                </a:lnTo>
                <a:lnTo>
                  <a:pt x="11461135" y="834026"/>
                </a:lnTo>
                <a:lnTo>
                  <a:pt x="0" y="8340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 rot="-5400000">
            <a:off x="-1627925" y="5295756"/>
            <a:ext cx="5959681" cy="57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59"/>
              </a:lnSpc>
            </a:pPr>
            <a:r>
              <a:rPr lang="en-US" sz="3999">
                <a:solidFill>
                  <a:srgbClr val="FFFFFF"/>
                </a:solidFill>
                <a:latin typeface="TT Hoves Bold"/>
              </a:rPr>
              <a:t>Jenis Optimisasi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40555" y="6180108"/>
            <a:ext cx="11492027" cy="2231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24"/>
              </a:lnSpc>
            </a:pPr>
            <a:r>
              <a:rPr lang="en-US" sz="2500" dirty="0" err="1">
                <a:solidFill>
                  <a:srgbClr val="FFFFFF"/>
                </a:solidFill>
                <a:latin typeface="TT Hoves"/>
              </a:rPr>
              <a:t>Dalam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code tersebut,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jenis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optimisasi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yang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digunakan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adalah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Adam. Optimizer Adam (Adaptive Moment Estimation)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adalah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algoritma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optimisasi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yang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efisien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dan umum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digunakan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dalam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pelatihan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neural network. Dengan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menggabungkan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metode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adaptif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dari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RMSprop dan momentum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dari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metode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momentum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stokastik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, Adam dapat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mengatasi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beberapa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tantangan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yang mungkin </a:t>
            </a:r>
            <a:r>
              <a:rPr lang="en-US" sz="2500" dirty="0" err="1">
                <a:solidFill>
                  <a:srgbClr val="FFFFFF"/>
                </a:solidFill>
                <a:latin typeface="TT Hoves"/>
              </a:rPr>
              <a:t>dihadapi</a:t>
            </a:r>
            <a:r>
              <a:rPr lang="en-US" sz="2500" dirty="0">
                <a:solidFill>
                  <a:srgbClr val="FFFFFF"/>
                </a:solidFill>
                <a:latin typeface="TT Hoves"/>
              </a:rPr>
              <a:t> oleh optimizer lainnya.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9222" r="-9222"/>
            </a:stretch>
          </a:blipFill>
        </p:spPr>
      </p:sp>
      <p:sp>
        <p:nvSpPr>
          <p:cNvPr id="3" name="Freeform 3"/>
          <p:cNvSpPr/>
          <p:nvPr/>
        </p:nvSpPr>
        <p:spPr>
          <a:xfrm rot="-2294871" flipH="1">
            <a:off x="-2888682" y="5975372"/>
            <a:ext cx="7157515" cy="5851268"/>
          </a:xfrm>
          <a:custGeom>
            <a:avLst/>
            <a:gdLst/>
            <a:ahLst/>
            <a:cxnLst/>
            <a:rect l="l" t="t" r="r" b="b"/>
            <a:pathLst>
              <a:path w="7157515" h="5851268">
                <a:moveTo>
                  <a:pt x="7157515" y="0"/>
                </a:moveTo>
                <a:lnTo>
                  <a:pt x="0" y="0"/>
                </a:lnTo>
                <a:lnTo>
                  <a:pt x="0" y="5851268"/>
                </a:lnTo>
                <a:lnTo>
                  <a:pt x="7157515" y="5851268"/>
                </a:lnTo>
                <a:lnTo>
                  <a:pt x="7157515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743463" y="1028700"/>
            <a:ext cx="1515837" cy="1515837"/>
          </a:xfrm>
          <a:custGeom>
            <a:avLst/>
            <a:gdLst/>
            <a:ahLst/>
            <a:cxnLst/>
            <a:rect l="l" t="t" r="r" b="b"/>
            <a:pathLst>
              <a:path w="1515837" h="1515837">
                <a:moveTo>
                  <a:pt x="0" y="0"/>
                </a:moveTo>
                <a:lnTo>
                  <a:pt x="1515837" y="0"/>
                </a:lnTo>
                <a:lnTo>
                  <a:pt x="1515837" y="1515837"/>
                </a:lnTo>
                <a:lnTo>
                  <a:pt x="0" y="15158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037731" y="-202274"/>
            <a:ext cx="4099972" cy="3802724"/>
          </a:xfrm>
          <a:custGeom>
            <a:avLst/>
            <a:gdLst/>
            <a:ahLst/>
            <a:cxnLst/>
            <a:rect l="l" t="t" r="r" b="b"/>
            <a:pathLst>
              <a:path w="4099972" h="3802724">
                <a:moveTo>
                  <a:pt x="0" y="0"/>
                </a:moveTo>
                <a:lnTo>
                  <a:pt x="4099972" y="0"/>
                </a:lnTo>
                <a:lnTo>
                  <a:pt x="4099972" y="3802724"/>
                </a:lnTo>
                <a:lnTo>
                  <a:pt x="0" y="38027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1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280687" y="2978632"/>
            <a:ext cx="10250347" cy="6191250"/>
            <a:chOff x="0" y="0"/>
            <a:chExt cx="2929677" cy="164770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929677" cy="1647706"/>
            </a:xfrm>
            <a:custGeom>
              <a:avLst/>
              <a:gdLst/>
              <a:ahLst/>
              <a:cxnLst/>
              <a:rect l="l" t="t" r="r" b="b"/>
              <a:pathLst>
                <a:path w="2929677" h="1647706">
                  <a:moveTo>
                    <a:pt x="39249" y="0"/>
                  </a:moveTo>
                  <a:lnTo>
                    <a:pt x="2890428" y="0"/>
                  </a:lnTo>
                  <a:cubicBezTo>
                    <a:pt x="2912104" y="0"/>
                    <a:pt x="2929677" y="17572"/>
                    <a:pt x="2929677" y="39249"/>
                  </a:cubicBezTo>
                  <a:lnTo>
                    <a:pt x="2929677" y="1608457"/>
                  </a:lnTo>
                  <a:cubicBezTo>
                    <a:pt x="2929677" y="1630134"/>
                    <a:pt x="2912104" y="1647706"/>
                    <a:pt x="2890428" y="1647706"/>
                  </a:cubicBezTo>
                  <a:lnTo>
                    <a:pt x="39249" y="1647706"/>
                  </a:lnTo>
                  <a:cubicBezTo>
                    <a:pt x="28839" y="1647706"/>
                    <a:pt x="18856" y="1643571"/>
                    <a:pt x="11496" y="1636210"/>
                  </a:cubicBezTo>
                  <a:cubicBezTo>
                    <a:pt x="4135" y="1628850"/>
                    <a:pt x="0" y="1618867"/>
                    <a:pt x="0" y="1608457"/>
                  </a:cubicBezTo>
                  <a:lnTo>
                    <a:pt x="0" y="39249"/>
                  </a:lnTo>
                  <a:cubicBezTo>
                    <a:pt x="0" y="17572"/>
                    <a:pt x="17572" y="0"/>
                    <a:pt x="3924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0"/>
              <a:ext cx="2929677" cy="16477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6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1085850"/>
            <a:ext cx="5223287" cy="2512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39"/>
              </a:lnSpc>
            </a:pPr>
            <a:r>
              <a:rPr lang="en-US" sz="5999">
                <a:solidFill>
                  <a:srgbClr val="FFFFFF"/>
                </a:solidFill>
                <a:latin typeface="TT Hoves Bold"/>
              </a:rPr>
              <a:t>Jenis Fungsi Aktivasi yang digunakan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485535" y="3096262"/>
            <a:ext cx="9738268" cy="5955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858"/>
              </a:lnSpc>
            </a:pP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Berbagai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fungsi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aktivasi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digunakan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untuk lapisan-lapisan yang berbeda. Pada lapisan Embedding, tidak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ada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fungsi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aktivasi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yang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diatur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secara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eksplisit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,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karena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lapisan ini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fokus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pada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representasi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vektor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kata. Lapisan Bidirectional LSTM,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meskipun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tidak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mengatur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fungsi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aktivasi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,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secara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internal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menggunakan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fungsi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seperti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sigmoid dan tanh untuk mengelola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aliran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informasi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. Sementara itu, pada lapisan Dense,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fungsi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aktivasi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ReLU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diterapkan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pada lapisan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tersembunyi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dengan 128 dan 64 node. Di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sisi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lain, lapisan output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menggunakan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fungsi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softmax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,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karena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tugas ini melibatkan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klasifikasi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multikelas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. Dengan penggunaan variasi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fungsi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aktivasi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ini, model dapat memahami dan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mengekstraksi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pola-pola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yang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kompleks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dalam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data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sentimen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finansial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 yang </a:t>
            </a:r>
            <a:r>
              <a:rPr lang="en-US" sz="2500" dirty="0" err="1">
                <a:solidFill>
                  <a:srgbClr val="FFFFFF"/>
                </a:solidFill>
                <a:latin typeface="TT Hoves" panose="020B0604020202020204" charset="0"/>
              </a:rPr>
              <a:t>dihadapi</a:t>
            </a:r>
            <a:r>
              <a:rPr lang="en-US" sz="2500" dirty="0">
                <a:solidFill>
                  <a:srgbClr val="FFFFFF"/>
                </a:solidFill>
                <a:latin typeface="TT Hoves" panose="020B0604020202020204" charset="0"/>
              </a:rPr>
              <a:t>.</a:t>
            </a:r>
          </a:p>
        </p:txBody>
      </p:sp>
      <p:sp>
        <p:nvSpPr>
          <p:cNvPr id="11" name="Freeform 11"/>
          <p:cNvSpPr/>
          <p:nvPr/>
        </p:nvSpPr>
        <p:spPr>
          <a:xfrm>
            <a:off x="1028700" y="5792292"/>
            <a:ext cx="5938402" cy="2292958"/>
          </a:xfrm>
          <a:custGeom>
            <a:avLst/>
            <a:gdLst/>
            <a:ahLst/>
            <a:cxnLst/>
            <a:rect l="l" t="t" r="r" b="b"/>
            <a:pathLst>
              <a:path w="5938402" h="2292958">
                <a:moveTo>
                  <a:pt x="0" y="0"/>
                </a:moveTo>
                <a:lnTo>
                  <a:pt x="5938402" y="0"/>
                </a:lnTo>
                <a:lnTo>
                  <a:pt x="5938402" y="2292957"/>
                </a:lnTo>
                <a:lnTo>
                  <a:pt x="0" y="229295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7577032" y="-7577032"/>
            <a:ext cx="3133936" cy="18288000"/>
          </a:xfrm>
          <a:custGeom>
            <a:avLst/>
            <a:gdLst/>
            <a:ahLst/>
            <a:cxnLst/>
            <a:rect l="l" t="t" r="r" b="b"/>
            <a:pathLst>
              <a:path w="3133936" h="19468230">
                <a:moveTo>
                  <a:pt x="0" y="0"/>
                </a:moveTo>
                <a:lnTo>
                  <a:pt x="3133936" y="0"/>
                </a:lnTo>
                <a:lnTo>
                  <a:pt x="3133936" y="19468230"/>
                </a:lnTo>
                <a:lnTo>
                  <a:pt x="0" y="194682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0283" t="-19334" r="-289227" b="-61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110768"/>
            <a:ext cx="10195928" cy="973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59"/>
              </a:lnSpc>
            </a:pPr>
            <a:r>
              <a:rPr lang="en-US" sz="6935">
                <a:solidFill>
                  <a:srgbClr val="FFFFFF"/>
                </a:solidFill>
                <a:latin typeface="TT Hoves Bold"/>
              </a:rPr>
              <a:t>Jumlah Hidden Layer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566638" y="3726952"/>
            <a:ext cx="4402232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13"/>
              </a:lnSpc>
            </a:pPr>
            <a:r>
              <a:rPr lang="en-US" sz="2299" b="1" dirty="0">
                <a:solidFill>
                  <a:srgbClr val="000000"/>
                </a:solidFill>
                <a:latin typeface="TT Hoves Bold" panose="020B0604020202020204" charset="0"/>
              </a:rPr>
              <a:t>Bidirectional LSTM Layer (64 unit)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566638" y="4598180"/>
            <a:ext cx="4838083" cy="948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7"/>
              </a:lnSpc>
            </a:pPr>
            <a:r>
              <a:rPr lang="en-US" sz="2100">
                <a:solidFill>
                  <a:srgbClr val="000000"/>
                </a:solidFill>
                <a:latin typeface="TT Hoves"/>
              </a:rPr>
              <a:t>Lapisan ini mengandung 64 unit LSTM dan berfungsi sebagai lapisan rekuren pertama yang memproses urutan kata.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566638" y="6565355"/>
            <a:ext cx="3766139" cy="691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 Bold"/>
              </a:rPr>
              <a:t>Bidirectional LSTM Layer (128 unit)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66638" y="7428447"/>
            <a:ext cx="4838083" cy="126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7"/>
              </a:lnSpc>
            </a:pPr>
            <a:r>
              <a:rPr lang="en-US" sz="2100">
                <a:solidFill>
                  <a:srgbClr val="000000"/>
                </a:solidFill>
                <a:latin typeface="TT Hoves"/>
              </a:rPr>
              <a:t>Lapisan ini memiliki 128 unit LSTM dan bertindak sebagai lapisan rekuren kedua yang memproses urutan kata dengan informasi yang lebih kompleks.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311802" y="5304110"/>
            <a:ext cx="4673630" cy="691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14"/>
              </a:lnSpc>
            </a:pPr>
            <a:r>
              <a:rPr lang="en-US" sz="2300" dirty="0">
                <a:solidFill>
                  <a:srgbClr val="000000"/>
                </a:solidFill>
                <a:latin typeface="TT Hoves Bold"/>
              </a:rPr>
              <a:t>Bidirectional LSTM Layer (64 unit)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311802" y="6165813"/>
            <a:ext cx="4673630" cy="126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7"/>
              </a:lnSpc>
            </a:pPr>
            <a:r>
              <a:rPr lang="en-US" sz="2100">
                <a:solidFill>
                  <a:srgbClr val="000000"/>
                </a:solidFill>
                <a:latin typeface="TT Hoves"/>
              </a:rPr>
              <a:t>Ini adalah lapisan rekuren terakhir dengan 64 unit LSTM yang memproses urutan kata dan menyediakan representasi akhir dari urutan tersebut.</a:t>
            </a:r>
          </a:p>
        </p:txBody>
      </p:sp>
      <p:sp>
        <p:nvSpPr>
          <p:cNvPr id="11" name="Freeform 11"/>
          <p:cNvSpPr/>
          <p:nvPr/>
        </p:nvSpPr>
        <p:spPr>
          <a:xfrm>
            <a:off x="5954773" y="3812946"/>
            <a:ext cx="313217" cy="313217"/>
          </a:xfrm>
          <a:custGeom>
            <a:avLst/>
            <a:gdLst/>
            <a:ahLst/>
            <a:cxnLst/>
            <a:rect l="l" t="t" r="r" b="b"/>
            <a:pathLst>
              <a:path w="313217" h="313217">
                <a:moveTo>
                  <a:pt x="0" y="0"/>
                </a:moveTo>
                <a:lnTo>
                  <a:pt x="313218" y="0"/>
                </a:lnTo>
                <a:lnTo>
                  <a:pt x="313218" y="313217"/>
                </a:lnTo>
                <a:lnTo>
                  <a:pt x="0" y="3132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1699997" y="5380579"/>
            <a:ext cx="313217" cy="313217"/>
          </a:xfrm>
          <a:custGeom>
            <a:avLst/>
            <a:gdLst/>
            <a:ahLst/>
            <a:cxnLst/>
            <a:rect l="l" t="t" r="r" b="b"/>
            <a:pathLst>
              <a:path w="313217" h="313217">
                <a:moveTo>
                  <a:pt x="0" y="0"/>
                </a:moveTo>
                <a:lnTo>
                  <a:pt x="313217" y="0"/>
                </a:lnTo>
                <a:lnTo>
                  <a:pt x="313217" y="313217"/>
                </a:lnTo>
                <a:lnTo>
                  <a:pt x="0" y="3132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5954773" y="6601951"/>
            <a:ext cx="313217" cy="313217"/>
          </a:xfrm>
          <a:custGeom>
            <a:avLst/>
            <a:gdLst/>
            <a:ahLst/>
            <a:cxnLst/>
            <a:rect l="l" t="t" r="r" b="b"/>
            <a:pathLst>
              <a:path w="313217" h="313217">
                <a:moveTo>
                  <a:pt x="0" y="0"/>
                </a:moveTo>
                <a:lnTo>
                  <a:pt x="313218" y="0"/>
                </a:lnTo>
                <a:lnTo>
                  <a:pt x="313218" y="313217"/>
                </a:lnTo>
                <a:lnTo>
                  <a:pt x="0" y="3132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028700" y="4512087"/>
            <a:ext cx="3309274" cy="3309274"/>
          </a:xfrm>
          <a:custGeom>
            <a:avLst/>
            <a:gdLst/>
            <a:ahLst/>
            <a:cxnLst/>
            <a:rect l="l" t="t" r="r" b="b"/>
            <a:pathLst>
              <a:path w="3309274" h="3309274">
                <a:moveTo>
                  <a:pt x="0" y="0"/>
                </a:moveTo>
                <a:lnTo>
                  <a:pt x="3309274" y="0"/>
                </a:lnTo>
                <a:lnTo>
                  <a:pt x="3309274" y="3309273"/>
                </a:lnTo>
                <a:lnTo>
                  <a:pt x="0" y="33092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594640" y="5373790"/>
            <a:ext cx="4099972" cy="3802724"/>
          </a:xfrm>
          <a:custGeom>
            <a:avLst/>
            <a:gdLst/>
            <a:ahLst/>
            <a:cxnLst/>
            <a:rect l="l" t="t" r="r" b="b"/>
            <a:pathLst>
              <a:path w="4099972" h="3802724">
                <a:moveTo>
                  <a:pt x="0" y="0"/>
                </a:moveTo>
                <a:lnTo>
                  <a:pt x="4099972" y="0"/>
                </a:lnTo>
                <a:lnTo>
                  <a:pt x="4099972" y="3802724"/>
                </a:lnTo>
                <a:lnTo>
                  <a:pt x="0" y="38027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51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2628766" y="2628766"/>
            <a:ext cx="10287000" cy="5029469"/>
          </a:xfrm>
          <a:custGeom>
            <a:avLst/>
            <a:gdLst/>
            <a:ahLst/>
            <a:cxnLst/>
            <a:rect l="l" t="t" r="r" b="b"/>
            <a:pathLst>
              <a:path w="10287000" h="5029469">
                <a:moveTo>
                  <a:pt x="0" y="0"/>
                </a:moveTo>
                <a:lnTo>
                  <a:pt x="10287000" y="0"/>
                </a:lnTo>
                <a:lnTo>
                  <a:pt x="10287000" y="5029468"/>
                </a:lnTo>
                <a:lnTo>
                  <a:pt x="0" y="5029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0699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48537" y="4690931"/>
            <a:ext cx="4132394" cy="3451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50"/>
              </a:lnSpc>
            </a:pPr>
            <a:r>
              <a:rPr lang="en-US" sz="5000">
                <a:solidFill>
                  <a:srgbClr val="FFFFFF"/>
                </a:solidFill>
                <a:latin typeface="TT Hoves Bold"/>
              </a:rPr>
              <a:t>Total Hidden Node &amp; Jumlah Total Bobot (Weight)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903907" y="1540129"/>
            <a:ext cx="11355393" cy="7206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14"/>
              </a:lnSpc>
            </a:pPr>
            <a:endParaRPr/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Berikut adalah rincian jumlah node dan bobot pada setiap lapisan:</a:t>
            </a:r>
          </a:p>
          <a:p>
            <a:pPr>
              <a:lnSpc>
                <a:spcPts val="2714"/>
              </a:lnSpc>
            </a:pPr>
            <a:endParaRPr lang="en-US" sz="2300">
              <a:solidFill>
                <a:srgbClr val="000000"/>
              </a:solidFill>
              <a:latin typeface="TT Hoves"/>
            </a:endParaRP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 Bold"/>
              </a:rPr>
              <a:t>1. Embedding Layer: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  - Tidak ada bobot yang terhubung secara eksplisit ke lapisan ini, karena bobotnya diperbarui selama pelatihan.</a:t>
            </a:r>
          </a:p>
          <a:p>
            <a:pPr>
              <a:lnSpc>
                <a:spcPts val="2714"/>
              </a:lnSpc>
            </a:pPr>
            <a:endParaRPr lang="en-US" sz="2300">
              <a:solidFill>
                <a:srgbClr val="000000"/>
              </a:solidFill>
              <a:latin typeface="TT Hoves"/>
            </a:endParaRP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 Bold"/>
              </a:rPr>
              <a:t>2. Bidirectional LSTM Layer (64 unit):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  - Jumlah node: 64 * 4 (karena bidirectional) = 256 node.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  - Jumlah bobot: (jumlah input node + 1) * jumlah output node = (100 + 1) * 256 = 25700 bobot.</a:t>
            </a:r>
          </a:p>
          <a:p>
            <a:pPr>
              <a:lnSpc>
                <a:spcPts val="2714"/>
              </a:lnSpc>
            </a:pPr>
            <a:endParaRPr lang="en-US" sz="2300">
              <a:solidFill>
                <a:srgbClr val="000000"/>
              </a:solidFill>
              <a:latin typeface="TT Hoves"/>
            </a:endParaRP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 Bold"/>
              </a:rPr>
              <a:t>3. Bidirectional LSTM Layer (128 unit):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  - Jumlah node: 128 * 4 = 512 node.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  - Jumlah bobot: (jumlah input node + 1) * jumlah output node = (64 + 1) * 512 = 33024 bobot.</a:t>
            </a:r>
          </a:p>
          <a:p>
            <a:pPr>
              <a:lnSpc>
                <a:spcPts val="2714"/>
              </a:lnSpc>
            </a:pPr>
            <a:endParaRPr lang="en-US" sz="2300">
              <a:solidFill>
                <a:srgbClr val="000000"/>
              </a:solidFill>
              <a:latin typeface="TT Hoves"/>
            </a:endParaRP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 Bold"/>
              </a:rPr>
              <a:t>4. Bidirectional LSTM Layer (64 unit)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  - Jumlah node: 64 * 4 = 256 node.</a:t>
            </a:r>
          </a:p>
          <a:p>
            <a:pPr>
              <a:lnSpc>
                <a:spcPts val="2714"/>
              </a:lnSpc>
            </a:pPr>
            <a:r>
              <a:rPr lang="en-US" sz="2300">
                <a:solidFill>
                  <a:srgbClr val="000000"/>
                </a:solidFill>
                <a:latin typeface="TT Hoves"/>
              </a:rPr>
              <a:t>   - Jumlah bobot: (jumlah input node + 1) * jumlah output node = (128 + 1) * 256 = 33024 bobot.</a:t>
            </a:r>
          </a:p>
        </p:txBody>
      </p:sp>
      <p:sp>
        <p:nvSpPr>
          <p:cNvPr id="5" name="Freeform 5"/>
          <p:cNvSpPr/>
          <p:nvPr/>
        </p:nvSpPr>
        <p:spPr>
          <a:xfrm>
            <a:off x="448537" y="1028700"/>
            <a:ext cx="2874957" cy="2874957"/>
          </a:xfrm>
          <a:custGeom>
            <a:avLst/>
            <a:gdLst/>
            <a:ahLst/>
            <a:cxnLst/>
            <a:rect l="l" t="t" r="r" b="b"/>
            <a:pathLst>
              <a:path w="2874957" h="2874957">
                <a:moveTo>
                  <a:pt x="0" y="0"/>
                </a:moveTo>
                <a:lnTo>
                  <a:pt x="2874957" y="0"/>
                </a:lnTo>
                <a:lnTo>
                  <a:pt x="2874957" y="2874957"/>
                </a:lnTo>
                <a:lnTo>
                  <a:pt x="0" y="28749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351362" y="840582"/>
            <a:ext cx="4099972" cy="3802724"/>
          </a:xfrm>
          <a:custGeom>
            <a:avLst/>
            <a:gdLst/>
            <a:ahLst/>
            <a:cxnLst/>
            <a:rect l="l" t="t" r="r" b="b"/>
            <a:pathLst>
              <a:path w="4099972" h="3802724">
                <a:moveTo>
                  <a:pt x="0" y="0"/>
                </a:moveTo>
                <a:lnTo>
                  <a:pt x="4099972" y="0"/>
                </a:lnTo>
                <a:lnTo>
                  <a:pt x="4099972" y="3802724"/>
                </a:lnTo>
                <a:lnTo>
                  <a:pt x="0" y="38027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1000"/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403936">
            <a:off x="5636487" y="8289529"/>
            <a:ext cx="5025622" cy="4661265"/>
          </a:xfrm>
          <a:custGeom>
            <a:avLst/>
            <a:gdLst/>
            <a:ahLst/>
            <a:cxnLst/>
            <a:rect l="l" t="t" r="r" b="b"/>
            <a:pathLst>
              <a:path w="5025622" h="4661265">
                <a:moveTo>
                  <a:pt x="0" y="0"/>
                </a:moveTo>
                <a:lnTo>
                  <a:pt x="5025622" y="0"/>
                </a:lnTo>
                <a:lnTo>
                  <a:pt x="5025622" y="4661265"/>
                </a:lnTo>
                <a:lnTo>
                  <a:pt x="0" y="46612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7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892</Words>
  <Application>Microsoft Office PowerPoint</Application>
  <PresentationFormat>Custom</PresentationFormat>
  <Paragraphs>78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TT Hoves Bold Italics</vt:lpstr>
      <vt:lpstr>TT Hoves Bold</vt:lpstr>
      <vt:lpstr>Arial</vt:lpstr>
      <vt:lpstr>Calibri</vt:lpstr>
      <vt:lpstr>TT Hoves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 IMPLEMENTATION</dc:title>
  <cp:lastModifiedBy>dhaifina alifa</cp:lastModifiedBy>
  <cp:revision>4</cp:revision>
  <dcterms:created xsi:type="dcterms:W3CDTF">2006-08-16T00:00:00Z</dcterms:created>
  <dcterms:modified xsi:type="dcterms:W3CDTF">2023-11-26T12:42:42Z</dcterms:modified>
  <dc:identifier>DAF1QlAEMX0</dc:identifier>
</cp:coreProperties>
</file>

<file path=docProps/thumbnail.jpeg>
</file>